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92" r:id="rId1"/>
    <p:sldMasterId id="2147483693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216" autoAdjust="0"/>
    <p:restoredTop sz="100000"/>
  </p:normalViewPr>
  <p:slideViewPr>
    <p:cSldViewPr snapToGrid="0">
      <p:cViewPr varScale="1">
        <p:scale>
          <a:sx n="100" d="100"/>
          <a:sy n="100" d="100"/>
        </p:scale>
        <p:origin x="942" y="7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presProps" Target="presProps.xml"  /><Relationship Id="rId5" Type="http://schemas.openxmlformats.org/officeDocument/2006/relationships/slide" Target="slides/slide2.xml"  /><Relationship Id="rId50" Type="http://schemas.openxmlformats.org/officeDocument/2006/relationships/viewProps" Target="viewProps.xml"  /><Relationship Id="rId51" Type="http://schemas.openxmlformats.org/officeDocument/2006/relationships/theme" Target="theme/theme1.xml"  /><Relationship Id="rId52" Type="http://schemas.openxmlformats.org/officeDocument/2006/relationships/tableStyles" Target="tableStyles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65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08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87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632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887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210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678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360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381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56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95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279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2201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2715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683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749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6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49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80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91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375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45790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10" Type="http://schemas.openxmlformats.org/officeDocument/2006/relationships/slideLayout" Target="../slideLayouts/slideLayout21.xml"  /><Relationship Id="rId11" Type="http://schemas.openxmlformats.org/officeDocument/2006/relationships/slideLayout" Target="../slideLayouts/slideLayout22.xml"  /><Relationship Id="rId12" Type="http://schemas.openxmlformats.org/officeDocument/2006/relationships/theme" Target="../theme/theme2.xml"  /><Relationship Id="rId2" Type="http://schemas.openxmlformats.org/officeDocument/2006/relationships/slideLayout" Target="../slideLayouts/slideLayout13.xml"  /><Relationship Id="rId3" Type="http://schemas.openxmlformats.org/officeDocument/2006/relationships/slideLayout" Target="../slideLayouts/slideLayout14.xml"  /><Relationship Id="rId4" Type="http://schemas.openxmlformats.org/officeDocument/2006/relationships/slideLayout" Target="../slideLayouts/slideLayout15.xml"  /><Relationship Id="rId5" Type="http://schemas.openxmlformats.org/officeDocument/2006/relationships/slideLayout" Target="../slideLayouts/slideLayout16.xml"  /><Relationship Id="rId6" Type="http://schemas.openxmlformats.org/officeDocument/2006/relationships/slideLayout" Target="../slideLayouts/slideLayout17.xml"  /><Relationship Id="rId7" Type="http://schemas.openxmlformats.org/officeDocument/2006/relationships/slideLayout" Target="../slideLayouts/slideLayout18.xml"  /><Relationship Id="rId8" Type="http://schemas.openxmlformats.org/officeDocument/2006/relationships/slideLayout" Target="../slideLayouts/slideLayout19.xml"  /><Relationship Id="rId9" Type="http://schemas.openxmlformats.org/officeDocument/2006/relationships/slideLayout" Target="../slideLayouts/slideLayout20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3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09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2.jpe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1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0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1.jpeg"  /><Relationship Id="rId3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3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4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5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6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0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3.xml"  /><Relationship Id="rId3" Type="http://schemas.openxmlformats.org/officeDocument/2006/relationships/image" Target="../media/image2.jpeg"  /><Relationship Id="rId4" Type="http://schemas.openxmlformats.org/officeDocument/2006/relationships/image" Target="../media/image2.jpeg"  /><Relationship Id="rId5" Type="http://schemas.openxmlformats.org/officeDocument/2006/relationships/image" Target="../media/image2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3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3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hyperlink" Target="https://www.idskin.co.kr/" TargetMode="External" /><Relationship Id="rId3" Type="http://schemas.openxmlformats.org/officeDocument/2006/relationships/image" Target="../media/image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hyperlink" Target="http://www.toxnfill3.com/" TargetMode="External" /><Relationship Id="rId3" Type="http://schemas.openxmlformats.org/officeDocument/2006/relationships/image" Target="../media/image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hyperlink" Target="https://4-ever.co.kr/" TargetMode="External"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76000" y="995667"/>
            <a:ext cx="3240000" cy="3240000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endParaRPr lang="en-US" altLang="ko-KR" sz="2400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9b7b5"/>
                </a:solidFill>
              </a:rPr>
              <a:t> The Care</a:t>
            </a:r>
            <a:endParaRPr lang="en-US" altLang="ko-KR" sz="2400" b="1">
              <a:solidFill>
                <a:srgbClr val="e9b7b5"/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400" b="1">
                <a:solidFill>
                  <a:srgbClr val="e9b7b5"/>
                </a:solidFill>
              </a:rPr>
              <a:t> </a:t>
            </a:r>
            <a:r>
              <a:rPr lang="ko-KR" altLang="en-US" sz="2400" b="1">
                <a:solidFill>
                  <a:srgbClr val="e9b7b5"/>
                </a:solidFill>
              </a:rPr>
              <a:t>기획안</a:t>
            </a:r>
            <a:endParaRPr lang="ko-KR" altLang="en-US" sz="2400" b="1">
              <a:solidFill>
                <a:srgbClr val="e9b7b5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285995" y="5097534"/>
            <a:ext cx="3620010" cy="145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19100297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김가율</a:t>
            </a:r>
            <a:endParaRPr lang="ko-KR" altLang="en-US" sz="2000" ker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19100324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봉하늘</a:t>
            </a:r>
            <a:endParaRPr lang="ko-KR" altLang="en-US" sz="2000" ker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19100355 </a:t>
            </a:r>
            <a:r>
              <a:rPr lang="ko-KR" altLang="en-US" sz="2000" kern="0">
                <a:solidFill>
                  <a:prstClr val="black">
                    <a:lumMod val="50000"/>
                    <a:lumOff val="50000"/>
                  </a:prstClr>
                </a:solidFill>
              </a:rPr>
              <a:t>조혜은</a:t>
            </a:r>
            <a:endParaRPr lang="en-US" altLang="ko-KR" sz="20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rcRect r="58650"/>
          <a:stretch>
            <a:fillRect/>
          </a:stretch>
        </p:blipFill>
        <p:spPr>
          <a:xfrm>
            <a:off x="5546387" y="1380924"/>
            <a:ext cx="1308775" cy="1455818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3957162" y="4609258"/>
            <a:ext cx="4163852" cy="45326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 sz="2400" b="1">
                <a:solidFill>
                  <a:srgbClr val="404040"/>
                </a:solidFill>
              </a:rPr>
              <a:t>팀명 </a:t>
            </a:r>
            <a:r>
              <a:rPr lang="en-US" altLang="ko-KR" sz="2400" b="1">
                <a:solidFill>
                  <a:srgbClr val="404040"/>
                </a:solidFill>
              </a:rPr>
              <a:t>:</a:t>
            </a:r>
            <a:r>
              <a:rPr lang="ko-KR" altLang="en-US" sz="2400" b="1">
                <a:solidFill>
                  <a:srgbClr val="404040"/>
                </a:solidFill>
              </a:rPr>
              <a:t> 너의 마음을 </a:t>
            </a:r>
            <a:r>
              <a:rPr lang="en-US" altLang="ko-KR" sz="2400" b="1">
                <a:solidFill>
                  <a:srgbClr val="404040"/>
                </a:solidFill>
              </a:rPr>
              <a:t>JAVA</a:t>
            </a:r>
            <a:r>
              <a:rPr lang="ko-KR" altLang="en-US" sz="2400" b="1">
                <a:solidFill>
                  <a:srgbClr val="404040"/>
                </a:solidFill>
              </a:rPr>
              <a:t>볼게</a:t>
            </a:r>
            <a:endParaRPr lang="ko-KR" altLang="en-US" sz="2400" b="1">
              <a:solidFill>
                <a:srgbClr val="40404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차별화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cxnSp>
        <p:nvCxnSpPr>
          <p:cNvPr id="69" name=""/>
          <p:cNvCxnSpPr/>
          <p:nvPr/>
        </p:nvCxnSpPr>
        <p:spPr>
          <a:xfrm rot="16200000" flipH="1">
            <a:off x="5460656" y="2974210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"/>
          <p:cNvCxnSpPr/>
          <p:nvPr/>
        </p:nvCxnSpPr>
        <p:spPr>
          <a:xfrm rot="10800000">
            <a:off x="2198181" y="3401681"/>
            <a:ext cx="3721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"/>
          <p:cNvCxnSpPr/>
          <p:nvPr/>
        </p:nvCxnSpPr>
        <p:spPr>
          <a:xfrm rot="10800000">
            <a:off x="5920648" y="3400316"/>
            <a:ext cx="4257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"/>
          <p:cNvCxnSpPr/>
          <p:nvPr/>
        </p:nvCxnSpPr>
        <p:spPr>
          <a:xfrm rot="16200000" flipH="1">
            <a:off x="1741604" y="3853788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"/>
          <p:cNvCxnSpPr/>
          <p:nvPr/>
        </p:nvCxnSpPr>
        <p:spPr>
          <a:xfrm rot="16200000" flipH="1">
            <a:off x="5458200" y="3811591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"/>
          <p:cNvCxnSpPr/>
          <p:nvPr/>
        </p:nvCxnSpPr>
        <p:spPr>
          <a:xfrm rot="16200000" flipH="1">
            <a:off x="9717613" y="3882055"/>
            <a:ext cx="9061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"/>
          <p:cNvSpPr txBox="1"/>
          <p:nvPr/>
        </p:nvSpPr>
        <p:spPr>
          <a:xfrm>
            <a:off x="1513510" y="5237871"/>
            <a:ext cx="1464005" cy="45316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피부 타입</a:t>
            </a:r>
            <a:endParaRPr lang="ko-KR" altLang="en-US" b="1"/>
          </a:p>
        </p:txBody>
      </p:sp>
      <p:sp>
        <p:nvSpPr>
          <p:cNvPr id="78" name=""/>
          <p:cNvSpPr txBox="1"/>
          <p:nvPr/>
        </p:nvSpPr>
        <p:spPr>
          <a:xfrm>
            <a:off x="4925817" y="5237870"/>
            <a:ext cx="2053590" cy="45316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관리법을 제공</a:t>
            </a:r>
            <a:endParaRPr lang="ko-KR" altLang="en-US" b="1"/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4387" y="4354111"/>
            <a:ext cx="789656" cy="789656"/>
          </a:xfrm>
          <a:prstGeom prst="rect">
            <a:avLst/>
          </a:prstGeom>
        </p:spPr>
      </p:pic>
      <p:pic>
        <p:nvPicPr>
          <p:cNvPr id="8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774904" y="4387401"/>
            <a:ext cx="764047" cy="764047"/>
          </a:xfrm>
          <a:prstGeom prst="rect">
            <a:avLst/>
          </a:prstGeom>
        </p:spPr>
      </p:pic>
      <p:pic>
        <p:nvPicPr>
          <p:cNvPr id="8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547543" y="4338751"/>
            <a:ext cx="779418" cy="779418"/>
          </a:xfrm>
          <a:prstGeom prst="rect">
            <a:avLst/>
          </a:prstGeom>
        </p:spPr>
      </p:pic>
      <p:sp>
        <p:nvSpPr>
          <p:cNvPr id="83" name=""/>
          <p:cNvSpPr txBox="1"/>
          <p:nvPr/>
        </p:nvSpPr>
        <p:spPr>
          <a:xfrm>
            <a:off x="8975480" y="5289079"/>
            <a:ext cx="2434590" cy="45259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kumimoji="0" lang="ko-KR" altLang="en-US" sz="2400" b="1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관리법 후기 공유</a:t>
            </a:r>
            <a:endParaRPr lang="ko-KR" altLang="en-US" b="1"/>
          </a:p>
        </p:txBody>
      </p:sp>
      <p:sp>
        <p:nvSpPr>
          <p:cNvPr id="84" name=""/>
          <p:cNvSpPr txBox="1"/>
          <p:nvPr/>
        </p:nvSpPr>
        <p:spPr>
          <a:xfrm>
            <a:off x="4302037" y="1888755"/>
            <a:ext cx="3260183" cy="54831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3000" b="1">
                <a:solidFill>
                  <a:srgbClr val="e9b7b5"/>
                </a:solidFill>
              </a:rPr>
              <a:t>The Care</a:t>
            </a:r>
            <a:endParaRPr lang="ko-KR" altLang="en-US" sz="3000"/>
          </a:p>
        </p:txBody>
      </p:sp>
      <p:pic>
        <p:nvPicPr>
          <p:cNvPr id="85" name=""/>
          <p:cNvPicPr>
            <a:picLocks noChangeAspect="1"/>
          </p:cNvPicPr>
          <p:nvPr/>
        </p:nvPicPr>
        <p:blipFill rotWithShape="1">
          <a:blip r:embed="rId5"/>
          <a:srcRect r="58650"/>
          <a:stretch>
            <a:fillRect/>
          </a:stretch>
        </p:blipFill>
        <p:spPr>
          <a:xfrm>
            <a:off x="5527021" y="934132"/>
            <a:ext cx="845510" cy="940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8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71430" y="913130"/>
            <a:ext cx="8049141" cy="503174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사이트맵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29518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메인화면 레이아웃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33423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124575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1" name="부제목 2"/>
          <p:cNvSpPr>
            <a:spLocks noGrp="1"/>
          </p:cNvSpPr>
          <p:nvPr/>
        </p:nvSpPr>
        <p:spPr>
          <a:xfrm>
            <a:off x="2305049" y="1625954"/>
            <a:ext cx="190039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메인페이지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검색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돋보기 호버시 검색어 입력하는 창 표시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탑바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대메뉴 호버시 하위메뉴 표시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 배너 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DOCTORS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이미지 클릭시 의료진 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 호버시 이미지 확대 및 텍스트 강조 효과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BEFORE &amp;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AFTER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클릭시 전후사진 페이지로 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화살표 클릭시 이미지 전환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EVENT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클릭시 해당 이벤트 페이지로 이동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45526" y="1370538"/>
            <a:ext cx="1604440" cy="662562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6567" y="2219807"/>
            <a:ext cx="2500369" cy="4017543"/>
          </a:xfrm>
          <a:prstGeom prst="rect">
            <a:avLst/>
          </a:prstGeom>
        </p:spPr>
      </p:pic>
      <p:pic>
        <p:nvPicPr>
          <p:cNvPr id="7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0676" y="2181531"/>
            <a:ext cx="2279567" cy="41483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스토리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배너이미지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배경 영상 삽입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 CARE - 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배경 영상 삽입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의료진 이미지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클릭시 팝업창으로 의료진 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정보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 호버시 이미지 확대 및 텍스트 강조 효과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더케어 둘러보기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페이지 이동한만큼 색 채워지는 효과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0007" y="2344637"/>
            <a:ext cx="1925151" cy="3865704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02817" y="2520163"/>
            <a:ext cx="1658041" cy="36503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오시는 길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더케어 둘러보기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슬라이더 형식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페이지 이동한만큼 색 채워지는 효과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 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지도 삽입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58013" y="2193729"/>
            <a:ext cx="2602857" cy="40589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2338540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피부타입체크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진행도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답변을 클릭 후 다음 질문으로 넘어갈 때마다 진행도 퍼센트가 늘어남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96267" y="2170955"/>
            <a:ext cx="4898219" cy="4232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안내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비용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카테고리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메뉴 클릭시 하위 메뉴 시술 표시 및 선택된 메뉴 글씨 색 변환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하위메뉴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시술 호버시 배경색 변환 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4404" y="2320289"/>
            <a:ext cx="4777739" cy="3627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7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전후사진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전후 사진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박스 호버시 선명한 이미지 표시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7617" y="2304742"/>
            <a:ext cx="2675436" cy="38469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바로예약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선택한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시술 추가 버튼 클릭시 시술 안내 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선택한 시술 표시 및 삭제 가능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 가능한 날짜와 시간이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원하는 날짜와 시간 선택 가능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고객정보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고객 정보 입력 후 예약 가능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 descr="테이블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15170" y="2048149"/>
            <a:ext cx="2780828" cy="4271430"/>
          </a:xfrm>
          <a:prstGeom prst="rect">
            <a:avLst/>
          </a:prstGeom>
        </p:spPr>
      </p:pic>
      <p:pic>
        <p:nvPicPr>
          <p:cNvPr id="7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7379" y="1992009"/>
            <a:ext cx="2843244" cy="4341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예약확인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변경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취소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48400" y="2349854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선택한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부분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전체 예약취소 가능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 가능한 날짜와 시간이 표시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원하는 날짜와 시간 변경 가능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고객정보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고객 정보 입력 후 예약 변경 가능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 descr="텍스트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9415" y="2214942"/>
            <a:ext cx="4767413" cy="39364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582027"/>
            <a:ext cx="10885496" cy="757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 b="1" i="1">
                <a:solidFill>
                  <a:srgbClr val="ff9999"/>
                </a:solidFill>
              </a:rPr>
              <a:t>목차</a:t>
            </a:r>
            <a:endParaRPr lang="ko-KR" altLang="en-US" sz="44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33424" y="1718362"/>
            <a:ext cx="10467973" cy="4603173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팀원별 주요 역할</a:t>
            </a:r>
            <a:endParaRPr kumimoji="0" lang="en-US" altLang="ko-KR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CARE</a:t>
            </a:r>
            <a:endParaRPr kumimoji="0" lang="en-US" altLang="ko-KR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기획의도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타겟층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벤치마킹 사이트 분석 및 비교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차별화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사이트맵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메인화면 레이아웃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주요 메뉴별 서브페이지 구성 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모든 메뉴별 소개 및 설명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DB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구성</a:t>
            </a: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및 설명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일정표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최근 본 시술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00775" y="2283179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최근 본 시술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상세보기 클릭시 시술 상세페이지로 이동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상세보기 호버시 버튼 색상 변경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06578" y="1948736"/>
            <a:ext cx="4222836" cy="4433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커뮤니티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공지사항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공지사항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알리고자 하는 게시물들을 게시판 형식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으로 표현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확인하고자 하는 게시물에 마우스 호버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 배경색이 변함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0098" y="2047608"/>
            <a:ext cx="5119536" cy="4150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커뮤니티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이벤트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이벤트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이미지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글 클릭시 이벤트 상세설명에 관한 페이지 이동</a:t>
            </a: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9982BF-2BCE-473C-A436-D30E14CB1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09" y="1828068"/>
            <a:ext cx="3886833" cy="4514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227295" y="1625954"/>
            <a:ext cx="4053374" cy="307086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로그인화면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아이디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비밀번호찾기 화면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 버튼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아이디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비밀번호 입력 후 로그인 버튼 클릭시 메인페이지로 이동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회원가입 버튼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회원가입 페이지로 이동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아이디 찾기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비밀번호 찾기 기능 구현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40290" y="2197130"/>
            <a:ext cx="4825938" cy="4188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7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227295" y="1625954"/>
            <a:ext cx="4053374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내 문의 버튼 클릭 시 자신이 문의 했던 내용들을 한 눈에 볼 수 있는 페이지로 이동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회원정보변경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 시 밑에 시술예약 내역이 없어지고 회원 수정이 가능할 수 있는 페이지로 이동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Point, Cupon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클릭 시 포인트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쿠폰 내역 페이지 이동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600" y="2394425"/>
            <a:ext cx="2670625" cy="2741675"/>
          </a:xfrm>
          <a:prstGeom prst="rect">
            <a:avLst/>
          </a:prstGeom>
        </p:spPr>
      </p:pic>
      <p:pic>
        <p:nvPicPr>
          <p:cNvPr id="7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31794" y="2301240"/>
            <a:ext cx="3034009" cy="4556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주요 메뉴별 서브페이지 구성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800098" y="1559281"/>
            <a:ext cx="1533523" cy="44608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주제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871905" y="2110154"/>
            <a:ext cx="10185697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rot="16200000" flipH="1">
            <a:off x="3692016" y="3794597"/>
            <a:ext cx="4807971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rot="16200000" flipH="1">
            <a:off x="1899819" y="1785584"/>
            <a:ext cx="658069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부제목 2"/>
          <p:cNvSpPr>
            <a:spLocks noGrp="1"/>
          </p:cNvSpPr>
          <p:nvPr/>
        </p:nvSpPr>
        <p:spPr>
          <a:xfrm>
            <a:off x="6096000" y="1625954"/>
            <a:ext cx="1262215" cy="297560"/>
          </a:xfrm>
          <a:prstGeom prst="rect">
            <a:avLst/>
          </a:prstGeom>
        </p:spPr>
        <p:txBody>
          <a:bodyPr vert="horz" lIns="91440" tIns="45720" rIns="91440" bIns="45720">
            <a:normAutofit fontScale="70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화면 기능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2" name="부제목 2"/>
          <p:cNvSpPr>
            <a:spLocks noGrp="1"/>
          </p:cNvSpPr>
          <p:nvPr/>
        </p:nvSpPr>
        <p:spPr>
          <a:xfrm>
            <a:off x="2305049" y="1625954"/>
            <a:ext cx="3224365" cy="307086"/>
          </a:xfrm>
          <a:prstGeom prst="rect">
            <a:avLst/>
          </a:prstGeom>
        </p:spPr>
        <p:txBody>
          <a:bodyPr vert="horz" lIns="91440" tIns="45720" rIns="91440" bIns="45720">
            <a:normAutofit fontScale="92500"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sz="1945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문의</a:t>
            </a:r>
            <a:endParaRPr kumimoji="0" lang="ko-KR" altLang="en-US" sz="194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3" name="부제목 2"/>
          <p:cNvSpPr>
            <a:spLocks noGrp="1"/>
          </p:cNvSpPr>
          <p:nvPr/>
        </p:nvSpPr>
        <p:spPr>
          <a:xfrm>
            <a:off x="6237587" y="2373280"/>
            <a:ext cx="5291291" cy="362178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1:1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알리고자 하는 게시물들을 게시판 형식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으로 표현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확인하고자 하는 게시물에 마우스 호버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 배경색이 변함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문의하기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버튼 클릭시 문의 작성페이지로 이동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문의내역 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버튼 클릭시 자신이 작성한 문의 글</a:t>
            </a:r>
            <a:r>
              <a:rPr kumimoji="0" lang="en-US" altLang="ko-KR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답변 확인 가능</a:t>
            </a: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0355" y="1923514"/>
            <a:ext cx="5112368" cy="4339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3163769" y="3041112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고객들이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신뢰할 수 있도록 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‘The Care’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에 대해 소개하는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1097953" y="2002568"/>
            <a:ext cx="1867159" cy="353501"/>
          </a:xfrm>
          <a:prstGeom prst="rect">
            <a:avLst/>
          </a:prstGeom>
        </p:spPr>
        <p:txBody>
          <a:bodyPr vert="horz" lIns="91440" tIns="45720" rIns="91440" bIns="45720">
            <a:normAutofit fontScale="62500" lnSpcReduction="2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3818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더케어란 </a:t>
            </a:r>
            <a:r>
              <a:rPr kumimoji="0" lang="en-US" altLang="ko-KR" sz="3818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?</a:t>
            </a:r>
            <a:endParaRPr kumimoji="0" lang="en-US" altLang="ko-KR" sz="4516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"/>
          <p:cNvSpPr/>
          <p:nvPr/>
        </p:nvSpPr>
        <p:spPr>
          <a:xfrm>
            <a:off x="991481" y="1769418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1" name=""/>
          <p:cNvSpPr/>
          <p:nvPr/>
        </p:nvSpPr>
        <p:spPr>
          <a:xfrm>
            <a:off x="989400" y="3024449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"/>
          <p:cNvSpPr/>
          <p:nvPr/>
        </p:nvSpPr>
        <p:spPr>
          <a:xfrm>
            <a:off x="1018558" y="4002744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828039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스토리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827164" y="417338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오시는길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5" name="부제목 2"/>
          <p:cNvSpPr>
            <a:spLocks noGrp="1"/>
          </p:cNvSpPr>
          <p:nvPr/>
        </p:nvSpPr>
        <p:spPr>
          <a:xfrm>
            <a:off x="3173842" y="3992736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The Care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피부과의 위치와 층별 내부를 소개하는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4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38221" y="2228079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3032860" y="3273429"/>
            <a:ext cx="10125948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테스트로 자신의 피부타입과 그에 맞는 관리법을 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추천해주는 페이지 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"/>
          <p:cNvSpPr/>
          <p:nvPr/>
        </p:nvSpPr>
        <p:spPr>
          <a:xfrm>
            <a:off x="828309" y="2049964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8" name="부제목 2"/>
          <p:cNvSpPr>
            <a:spLocks noGrp="1"/>
          </p:cNvSpPr>
          <p:nvPr/>
        </p:nvSpPr>
        <p:spPr>
          <a:xfrm>
            <a:off x="775512" y="22473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ko-KR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피부타입체크</a:t>
            </a:r>
            <a:endParaRPr kumimoji="0" lang="ko-KR" altLang="ko-KR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9" name=""/>
          <p:cNvSpPr/>
          <p:nvPr/>
        </p:nvSpPr>
        <p:spPr>
          <a:xfrm>
            <a:off x="942936" y="3253587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0" name="부제목 2"/>
          <p:cNvSpPr>
            <a:spLocks noGrp="1"/>
          </p:cNvSpPr>
          <p:nvPr/>
        </p:nvSpPr>
        <p:spPr>
          <a:xfrm>
            <a:off x="781575" y="346570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케어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1" name=""/>
          <p:cNvSpPr/>
          <p:nvPr/>
        </p:nvSpPr>
        <p:spPr>
          <a:xfrm>
            <a:off x="972094" y="4231882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771353" y="4452589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더 소통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3101201" y="4331116"/>
            <a:ext cx="10125948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고객끼리 피부 관리법을 소통하는 페이지</a:t>
            </a:r>
            <a:endParaRPr kumimoji="0" lang="ko-KR" altLang="en-US" sz="2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4" name=""/>
          <p:cNvSpPr/>
          <p:nvPr/>
        </p:nvSpPr>
        <p:spPr>
          <a:xfrm>
            <a:off x="989400" y="3024449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828039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안내 </a:t>
            </a:r>
            <a:r>
              <a:rPr kumimoji="0" lang="en-US" altLang="ko-KR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비용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82211" y="3041112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시술을 카테고리별로 나눠서 원하는 항목을 클릭시 그 항목에 관련된 시술과 가격이 나열 되어 있는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849128" y="195032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"/>
          <p:cNvSpPr/>
          <p:nvPr/>
        </p:nvSpPr>
        <p:spPr>
          <a:xfrm>
            <a:off x="882487" y="1752925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"/>
          <p:cNvSpPr/>
          <p:nvPr/>
        </p:nvSpPr>
        <p:spPr>
          <a:xfrm>
            <a:off x="1018558" y="4002744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4" name="부제목 2"/>
          <p:cNvSpPr>
            <a:spLocks noGrp="1"/>
          </p:cNvSpPr>
          <p:nvPr/>
        </p:nvSpPr>
        <p:spPr>
          <a:xfrm>
            <a:off x="1184685" y="417936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5" name="부제목 2"/>
          <p:cNvSpPr>
            <a:spLocks noGrp="1"/>
          </p:cNvSpPr>
          <p:nvPr/>
        </p:nvSpPr>
        <p:spPr>
          <a:xfrm>
            <a:off x="2954219" y="4111176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전 사진과 시술 후 사진을 비교하여 보여주는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6" name="부제목 2"/>
          <p:cNvSpPr>
            <a:spLocks noGrp="1"/>
          </p:cNvSpPr>
          <p:nvPr/>
        </p:nvSpPr>
        <p:spPr>
          <a:xfrm>
            <a:off x="880922" y="4187170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전후사진</a:t>
            </a:r>
            <a:endParaRPr kumimoji="0" lang="ko-KR" altLang="en-US" sz="19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4" name=""/>
          <p:cNvSpPr/>
          <p:nvPr/>
        </p:nvSpPr>
        <p:spPr>
          <a:xfrm>
            <a:off x="1018558" y="2774822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84685" y="2951441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54219" y="2816579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선택한 시술을 원하는 날짜 시간을 선택하여 바로 예약할 수 있는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817897" y="1807534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</a:t>
            </a:r>
            <a:endParaRPr kumimoji="0" lang="ko-KR" altLang="en-US" sz="4516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"/>
          <p:cNvSpPr/>
          <p:nvPr/>
        </p:nvSpPr>
        <p:spPr>
          <a:xfrm>
            <a:off x="901925" y="1600525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부제목 2"/>
          <p:cNvSpPr>
            <a:spLocks noGrp="1"/>
          </p:cNvSpPr>
          <p:nvPr/>
        </p:nvSpPr>
        <p:spPr>
          <a:xfrm>
            <a:off x="1233347" y="2970724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바로예약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8" name=""/>
          <p:cNvSpPr/>
          <p:nvPr/>
        </p:nvSpPr>
        <p:spPr>
          <a:xfrm>
            <a:off x="1034886" y="3691005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9" name="부제목 2"/>
          <p:cNvSpPr>
            <a:spLocks noGrp="1"/>
          </p:cNvSpPr>
          <p:nvPr/>
        </p:nvSpPr>
        <p:spPr>
          <a:xfrm>
            <a:off x="870554" y="3905295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예약확인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변경</a:t>
            </a:r>
            <a:r>
              <a:rPr kumimoji="0" lang="en-US" altLang="ko-KR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취소</a:t>
            </a:r>
            <a:endParaRPr kumimoji="0" lang="ko-KR" altLang="en-US" sz="1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0" name="부제목 2"/>
          <p:cNvSpPr>
            <a:spLocks noGrp="1"/>
          </p:cNvSpPr>
          <p:nvPr/>
        </p:nvSpPr>
        <p:spPr>
          <a:xfrm>
            <a:off x="2970547" y="3828012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예약한 시술자명과 시술명 등 정보 확인 및 변경</a:t>
            </a: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,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취소가 가능한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1" name=""/>
          <p:cNvSpPr/>
          <p:nvPr/>
        </p:nvSpPr>
        <p:spPr>
          <a:xfrm>
            <a:off x="1025167" y="4614345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부제목 2"/>
          <p:cNvSpPr>
            <a:spLocks noGrp="1"/>
          </p:cNvSpPr>
          <p:nvPr/>
        </p:nvSpPr>
        <p:spPr>
          <a:xfrm>
            <a:off x="967859" y="4782107"/>
            <a:ext cx="1849642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최근본시술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2960827" y="4760877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최근 본 시술들이 나열 되어 있는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팀원별 주요 역할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90262" y="2446939"/>
            <a:ext cx="1878286" cy="1878286"/>
          </a:xfrm>
          <a:prstGeom prst="rect">
            <a:avLst/>
          </a:prstGeom>
        </p:spPr>
      </p:pic>
      <p:pic>
        <p:nvPicPr>
          <p:cNvPr id="7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56857" y="2467963"/>
            <a:ext cx="1878286" cy="1878286"/>
          </a:xfrm>
          <a:prstGeom prst="rect">
            <a:avLst/>
          </a:prstGeom>
        </p:spPr>
      </p:pic>
      <p:pic>
        <p:nvPicPr>
          <p:cNvPr id="7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39874" y="2489857"/>
            <a:ext cx="1878286" cy="1878286"/>
          </a:xfrm>
          <a:prstGeom prst="rect">
            <a:avLst/>
          </a:prstGeom>
        </p:spPr>
      </p:pic>
      <p:sp>
        <p:nvSpPr>
          <p:cNvPr id="80" name="직사각형 6"/>
          <p:cNvSpPr/>
          <p:nvPr/>
        </p:nvSpPr>
        <p:spPr>
          <a:xfrm>
            <a:off x="1649910" y="4275685"/>
            <a:ext cx="2087251" cy="724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19100297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김가율 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팀장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  <a:endParaRPr lang="en-US" altLang="ko-KR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웹개발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2" name="직사각형 6"/>
          <p:cNvSpPr/>
          <p:nvPr/>
        </p:nvSpPr>
        <p:spPr>
          <a:xfrm>
            <a:off x="5052374" y="4263860"/>
            <a:ext cx="2087251" cy="72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19100324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봉하늘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웹개발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83" name="직사각형 6"/>
          <p:cNvSpPr/>
          <p:nvPr/>
        </p:nvSpPr>
        <p:spPr>
          <a:xfrm>
            <a:off x="8446339" y="4295829"/>
            <a:ext cx="2087251" cy="723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19100355 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조혜은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웹디자인</a:t>
            </a:r>
            <a:r>
              <a:rPr lang="en-US" altLang="ko-KR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1400" kern="0">
                <a:solidFill>
                  <a:prstClr val="black">
                    <a:lumMod val="50000"/>
                    <a:lumOff val="50000"/>
                  </a:prstClr>
                </a:solidFill>
              </a:rPr>
              <a:t> 기획</a:t>
            </a:r>
            <a:endParaRPr lang="ko-KR" altLang="en-US" sz="1400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4" name=""/>
          <p:cNvSpPr/>
          <p:nvPr/>
        </p:nvSpPr>
        <p:spPr>
          <a:xfrm>
            <a:off x="1039748" y="3003960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94927" y="315868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fontScale="2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64461" y="3023821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사이트를 이용하는 고객들에게 알리고자 하는 사항들을 보여주는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부제목 2"/>
          <p:cNvSpPr>
            <a:spLocks noGrp="1"/>
          </p:cNvSpPr>
          <p:nvPr/>
        </p:nvSpPr>
        <p:spPr>
          <a:xfrm>
            <a:off x="836947" y="1845634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1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커뮤니티</a:t>
            </a:r>
            <a:endParaRPr kumimoji="0" lang="ko-KR" altLang="en-US" sz="21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6" name=""/>
          <p:cNvSpPr/>
          <p:nvPr/>
        </p:nvSpPr>
        <p:spPr>
          <a:xfrm>
            <a:off x="901925" y="1600525"/>
            <a:ext cx="1944047" cy="811184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7" name="부제목 2"/>
          <p:cNvSpPr>
            <a:spLocks noGrp="1"/>
          </p:cNvSpPr>
          <p:nvPr/>
        </p:nvSpPr>
        <p:spPr>
          <a:xfrm>
            <a:off x="884910" y="3199862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공지사항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1" name=""/>
          <p:cNvSpPr/>
          <p:nvPr/>
        </p:nvSpPr>
        <p:spPr>
          <a:xfrm>
            <a:off x="1035409" y="3934777"/>
            <a:ext cx="1710782" cy="713851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부제목 2"/>
          <p:cNvSpPr>
            <a:spLocks noGrp="1"/>
          </p:cNvSpPr>
          <p:nvPr/>
        </p:nvSpPr>
        <p:spPr>
          <a:xfrm>
            <a:off x="851638" y="4137793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이벤트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93" name="부제목 2"/>
          <p:cNvSpPr>
            <a:spLocks noGrp="1"/>
          </p:cNvSpPr>
          <p:nvPr/>
        </p:nvSpPr>
        <p:spPr>
          <a:xfrm>
            <a:off x="3051400" y="4069834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이벤트를 확인 할 수 있는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모든 메뉴별 소개 및 설명 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4" name=""/>
          <p:cNvSpPr/>
          <p:nvPr/>
        </p:nvSpPr>
        <p:spPr>
          <a:xfrm>
            <a:off x="1018558" y="1736597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184685" y="191321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마이페이지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2954219" y="1778353"/>
            <a:ext cx="8347184" cy="7757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자신의 정보를 확인하고 수정할 수 있으며 쿠폰과 적립금 확인이 가능한   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"/>
          <p:cNvSpPr/>
          <p:nvPr/>
        </p:nvSpPr>
        <p:spPr>
          <a:xfrm>
            <a:off x="1034886" y="2715148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8" name="부제목 2"/>
          <p:cNvSpPr>
            <a:spLocks noGrp="1"/>
          </p:cNvSpPr>
          <p:nvPr/>
        </p:nvSpPr>
        <p:spPr>
          <a:xfrm>
            <a:off x="1277214" y="2891767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회원가입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9" name="부제목 2"/>
          <p:cNvSpPr>
            <a:spLocks noGrp="1"/>
          </p:cNvSpPr>
          <p:nvPr/>
        </p:nvSpPr>
        <p:spPr>
          <a:xfrm>
            <a:off x="2970548" y="2861680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회원이 되기위해 작성하는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2" name=""/>
          <p:cNvSpPr/>
          <p:nvPr/>
        </p:nvSpPr>
        <p:spPr>
          <a:xfrm>
            <a:off x="1051215" y="3668858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3" name="부제목 2"/>
          <p:cNvSpPr>
            <a:spLocks noGrp="1"/>
          </p:cNvSpPr>
          <p:nvPr/>
        </p:nvSpPr>
        <p:spPr>
          <a:xfrm>
            <a:off x="903018" y="3845477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로그인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4" name="부제목 2"/>
          <p:cNvSpPr>
            <a:spLocks noGrp="1"/>
          </p:cNvSpPr>
          <p:nvPr/>
        </p:nvSpPr>
        <p:spPr>
          <a:xfrm>
            <a:off x="2986876" y="3815389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사이트를 이용하기 위해 입력하는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5" name=""/>
          <p:cNvSpPr/>
          <p:nvPr/>
        </p:nvSpPr>
        <p:spPr>
          <a:xfrm>
            <a:off x="1064044" y="4600706"/>
            <a:ext cx="1710782" cy="713851"/>
          </a:xfrm>
          <a:prstGeom prst="rect">
            <a:avLst/>
          </a:prstGeom>
          <a:noFill/>
          <a:ln w="25400">
            <a:solidFill>
              <a:srgbClr val="fbbcd9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6" name="부제목 2"/>
          <p:cNvSpPr>
            <a:spLocks noGrp="1"/>
          </p:cNvSpPr>
          <p:nvPr/>
        </p:nvSpPr>
        <p:spPr>
          <a:xfrm>
            <a:off x="1337084" y="4767606"/>
            <a:ext cx="2057660" cy="45827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장바구니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35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88" name="부제목 2"/>
          <p:cNvSpPr>
            <a:spLocks noGrp="1"/>
          </p:cNvSpPr>
          <p:nvPr/>
        </p:nvSpPr>
        <p:spPr>
          <a:xfrm>
            <a:off x="3003204" y="4764779"/>
            <a:ext cx="8347184" cy="3848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3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원하는 시술을 담겨있는 페이지</a:t>
            </a:r>
            <a:endParaRPr kumimoji="0" lang="ko-KR" altLang="en-US" sz="20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065512" y="1668430"/>
            <a:ext cx="10258211" cy="29350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&lt;manager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관리자 아이디가 저장되어 있음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manager(</a:t>
            </a:r>
            <a:endParaRPr kumimoji="0" lang="en-US" altLang="ko-KR" sz="24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managerId		char(10)	primary Key,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관리자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managerPw	char(10)			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관리자 비밀번호</a:t>
            </a:r>
            <a:endParaRPr kumimoji="0" lang="ko-KR" altLang="en-US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);</a:t>
            </a: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1173951" y="4692252"/>
            <a:ext cx="10258211" cy="98603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관리자 아이디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kjb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			관리자 비밀번호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1234</a:t>
            </a: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458880"/>
            <a:ext cx="9217787" cy="583646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&lt;user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일반 사용자 아이디들을 저장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관리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user (</a:t>
            </a:r>
            <a:endParaRPr kumimoji="0" lang="en-US" altLang="ko-KR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uId		char(10)	not null	primary Key,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일반 사용자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  <a:endParaRPr kumimoji="0" lang="en-US" altLang="ko-KR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uPw		char(15)	not null,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비밀번호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uName		char(15)	not null,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사용자 이름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uJoomin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char(13)	not null,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주민등록번호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uBirth		datetime,	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생년월일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uSolar		char(5),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양력 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음력여부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uEmail		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이메일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uPhone		char(20),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휴대폰번호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uZipcode		char(10),				// 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우편번호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uAddress1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주소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uAddress2	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주소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uSex		char(3),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성별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Coupon		char(10),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쿠폰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Point		int				//</a:t>
            </a:r>
            <a:r>
              <a:rPr kumimoji="0" lang="ko-KR" altLang="en-US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포인트</a:t>
            </a:r>
            <a:endParaRPr kumimoji="0" lang="ko-KR" altLang="en-US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2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		</a:t>
            </a:r>
            <a:endParaRPr kumimoji="0" lang="en-US" altLang="ko-KR" sz="12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&lt;cart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장바구니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cart (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ctNo		char(30),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장바구니 번호</a:t>
            </a:r>
            <a:endParaRPr kumimoji="0" lang="ko-KR" altLang="en-US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char(10),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상품 번호</a:t>
            </a:r>
            <a:endParaRPr kumimoji="0" lang="ko-KR" altLang="en-US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ctQty		int	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주문 수량</a:t>
            </a:r>
            <a:endParaRPr kumimoji="0" lang="ko-KR" altLang="en-US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endParaRPr kumimoji="0" lang="ko-KR" altLang="en-US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&lt;tempcart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임시 장바구니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tempcart (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ctNo		char(30),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장바구니 번호</a:t>
            </a:r>
            <a:endParaRPr kumimoji="0" lang="ko-KR" altLang="en-US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char(10),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상품 번호</a:t>
            </a:r>
            <a:endParaRPr kumimoji="0" lang="ko-KR" altLang="en-US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ctQty		int		// 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주문 수량</a:t>
            </a:r>
            <a:endParaRPr kumimoji="0" lang="ko-KR" altLang="en-US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endParaRPr kumimoji="0" lang="ko-KR" altLang="en-US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27473" y="1649380"/>
            <a:ext cx="10478019" cy="4400384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&lt;surgery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모든 시술 정보 관리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surgery (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ctgType		char(15),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카테고리 타입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prdNo		char(10)		not null		primary key,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prdName	char(20)		not null,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이름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prdPrice		int		not null,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시술 가격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prdMemo	char(100)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시술 설명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1256781" y="1693341"/>
            <a:ext cx="9217787" cy="583646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&lt;cl_zipcodet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우편번호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cl_zipcodet(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zipcode	varchar(7)	not null,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sido		varchar(4)	not null,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gugun		varchar(13)	not null,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dong		varchar(43)	not null,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bunji		varchar(17)	not null,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seq		varchar(5)	not null	primary key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539684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시술정보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 (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rezNo        char(10),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prdNo        char(10),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   		zesDate        datetime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	);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539684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&lt;rezInfo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시술 예약 정보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rezInfo (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rezNo		char(10)		primary key,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 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uId		char(10)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예약자 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ID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ordDate		char(30)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예약일시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ordCustomer	char(30)	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예약 고객명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ordPhone	char(20),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예약자 휴대폰번호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ordPay		char(20),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전체시술총액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ordBank		char(10), 					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결제은행명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ordCardNo	char(16),					//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 결제 카드번호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ordCardPass	char(10)					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 </a:t>
            </a:r>
            <a:r>
              <a:rPr kumimoji="0" lang="ko-KR" altLang="en-US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결제카드비밀번호</a:t>
            </a:r>
            <a:endParaRPr kumimoji="0" lang="ko-KR" altLang="en-US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9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  <a:endParaRPr kumimoji="0" lang="en-US" altLang="ko-KR" sz="19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The Care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761999" y="2549881"/>
            <a:ext cx="10744199" cy="2760661"/>
          </a:xfrm>
          <a:prstGeom prst="rect">
            <a:avLst/>
          </a:prstGeom>
        </p:spPr>
        <p:txBody>
          <a:bodyPr vert="horz" lIns="91440" tIns="45720" rIns="91440" bIns="45720">
            <a:normAutofit lnSpcReduction="10000"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관련 정보를 제공하고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1훈정글북 Regular"/>
                <a:ea typeface="1훈정글북 Regular"/>
              </a:rPr>
              <a:t>테스트를 통해 </a:t>
            </a: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자신의 피부타입과 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그에 따른 관리법을 추천 받을 수 있으며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원하는 시술을 예약할 수 있는 웹사이트 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634726"/>
            <a:ext cx="10964527" cy="370139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&lt;rezState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예약 현황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rezState (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rNo	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char(30),	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예약현황 번호</a:t>
            </a:r>
            <a:endParaRPr kumimoji="0" lang="ko-KR" altLang="en-US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rName	char(30)		//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예약자 이름</a:t>
            </a:r>
            <a:endParaRPr kumimoji="0" lang="ko-KR" altLang="en-US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  <a:endParaRPr kumimoji="0" lang="en-US" altLang="ko-KR" sz="2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4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DB</a:t>
            </a:r>
            <a:r>
              <a:rPr lang="ko-KR" altLang="en-US" sz="4200" b="1" i="1">
                <a:solidFill>
                  <a:srgbClr val="ff9999"/>
                </a:solidFill>
              </a:rPr>
              <a:t>구성 및 설명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&lt;board 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테이블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&gt;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</a:t>
            </a:r>
            <a:r>
              <a:rPr kumimoji="0" lang="en-US" altLang="ko-KR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:</a:t>
            </a:r>
            <a:r>
              <a:rPr kumimoji="0" lang="ko-KR" altLang="en-US" sz="2700" b="0" i="0" u="none" strike="noStrike" kern="1200" cap="none" spc="0" normalizeH="0" baseline="0">
                <a:solidFill>
                  <a:srgbClr val="ff0000"/>
                </a:solidFill>
                <a:latin typeface="1훈정글북 Regular"/>
                <a:ea typeface="1훈정글북 Regular"/>
              </a:rPr>
              <a:t> 게시판</a:t>
            </a:r>
            <a:endParaRPr kumimoji="0" lang="ko-KR" altLang="en-US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create table board (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idx		int		primary key,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no		int,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subject		char(50),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name		char(20),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email		char(30),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content		text,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ymd		char(30),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readcount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pwd		char(20),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masterid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replynum	</a:t>
            </a:r>
            <a:r>
              <a:rPr kumimoji="0" lang="ko-KR" altLang="en-US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</a:t>
            </a: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int,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	step 		int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en-US" altLang="ko-KR" sz="1400" b="0" i="0" u="none" strike="noStrike" kern="1200" cap="none" spc="0" normalizeH="0" baseline="0">
                <a:solidFill>
                  <a:schemeClr val="dk1"/>
                </a:solidFill>
                <a:latin typeface="1훈정글북 Regular"/>
                <a:ea typeface="1훈정글북 Regular"/>
              </a:rPr>
              <a:t>);</a:t>
            </a: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4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1818" y="563906"/>
            <a:ext cx="9926796" cy="5735335"/>
          </a:xfrm>
          <a:prstGeom prst="rect">
            <a:avLst/>
          </a:prstGeom>
        </p:spPr>
      </p:pic>
      <p:sp>
        <p:nvSpPr>
          <p:cNvPr id="77" name=""/>
          <p:cNvSpPr/>
          <p:nvPr/>
        </p:nvSpPr>
        <p:spPr>
          <a:xfrm>
            <a:off x="2506312" y="2858899"/>
            <a:ext cx="5414820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8" name=""/>
          <p:cNvSpPr/>
          <p:nvPr/>
        </p:nvSpPr>
        <p:spPr>
          <a:xfrm>
            <a:off x="2521943" y="3549705"/>
            <a:ext cx="5414819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"/>
          <p:cNvSpPr/>
          <p:nvPr/>
        </p:nvSpPr>
        <p:spPr>
          <a:xfrm>
            <a:off x="2530002" y="5010693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"/>
          <p:cNvSpPr/>
          <p:nvPr/>
        </p:nvSpPr>
        <p:spPr>
          <a:xfrm>
            <a:off x="2530002" y="4293388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5146524" y="2850951"/>
            <a:ext cx="2783056" cy="243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기획회의 및 자료조사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85" name="직사각형 55"/>
          <p:cNvSpPr/>
          <p:nvPr/>
        </p:nvSpPr>
        <p:spPr>
          <a:xfrm>
            <a:off x="5149185" y="3544119"/>
            <a:ext cx="2783057" cy="242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로고디자인 및 스토리보드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86" name="직사각형 55"/>
          <p:cNvSpPr/>
          <p:nvPr/>
        </p:nvSpPr>
        <p:spPr>
          <a:xfrm>
            <a:off x="4679319" y="4286613"/>
            <a:ext cx="3244070" cy="243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타사이트 분석 및 스토리보드     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87" name="직사각형 55"/>
          <p:cNvSpPr/>
          <p:nvPr/>
        </p:nvSpPr>
        <p:spPr>
          <a:xfrm>
            <a:off x="4659581" y="5010864"/>
            <a:ext cx="3244070" cy="24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메인페이지 </a:t>
            </a:r>
            <a:r>
              <a:rPr lang="en-US" altLang="ko-KR" sz="1000" b="1" i="1">
                <a:solidFill>
                  <a:srgbClr val="ff9999"/>
                </a:solidFill>
              </a:rPr>
              <a:t>html</a:t>
            </a:r>
            <a:r>
              <a:rPr lang="ko-KR" altLang="en-US" sz="1000" b="1" i="1">
                <a:solidFill>
                  <a:srgbClr val="ff9999"/>
                </a:solidFill>
              </a:rPr>
              <a:t> 제작      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88" name="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9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19986" y="561241"/>
            <a:ext cx="9926441" cy="5735517"/>
          </a:xfrm>
          <a:prstGeom prst="rect">
            <a:avLst/>
          </a:prstGeom>
        </p:spPr>
      </p:pic>
      <p:sp>
        <p:nvSpPr>
          <p:cNvPr id="77" name=""/>
          <p:cNvSpPr/>
          <p:nvPr/>
        </p:nvSpPr>
        <p:spPr>
          <a:xfrm>
            <a:off x="2496180" y="3025662"/>
            <a:ext cx="5414820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8" name=""/>
          <p:cNvSpPr/>
          <p:nvPr/>
        </p:nvSpPr>
        <p:spPr>
          <a:xfrm>
            <a:off x="2491544" y="3863827"/>
            <a:ext cx="5414819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9" name=""/>
          <p:cNvSpPr/>
          <p:nvPr/>
        </p:nvSpPr>
        <p:spPr>
          <a:xfrm>
            <a:off x="2510952" y="5563143"/>
            <a:ext cx="135204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"/>
          <p:cNvSpPr/>
          <p:nvPr/>
        </p:nvSpPr>
        <p:spPr>
          <a:xfrm>
            <a:off x="2472852" y="4737889"/>
            <a:ext cx="5384291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5142741" y="3029696"/>
            <a:ext cx="2783056" cy="243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85" name="직사각형 55"/>
          <p:cNvSpPr/>
          <p:nvPr/>
        </p:nvSpPr>
        <p:spPr>
          <a:xfrm>
            <a:off x="3961734" y="3874320"/>
            <a:ext cx="3945108" cy="238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회원가입 및 로그인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86" name="직사각형 55"/>
          <p:cNvSpPr/>
          <p:nvPr/>
        </p:nvSpPr>
        <p:spPr>
          <a:xfrm>
            <a:off x="3872869" y="4743813"/>
            <a:ext cx="3974320" cy="235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 수정 및 최근 본 시술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 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87" name="직사각형 55"/>
          <p:cNvSpPr/>
          <p:nvPr/>
        </p:nvSpPr>
        <p:spPr>
          <a:xfrm>
            <a:off x="2430731" y="5588713"/>
            <a:ext cx="1396220" cy="238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마이페이지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88" name="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90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18953" y="561241"/>
            <a:ext cx="9926441" cy="5735517"/>
          </a:xfrm>
          <a:prstGeom prst="rect">
            <a:avLst/>
          </a:prstGeom>
        </p:spPr>
      </p:pic>
      <p:sp>
        <p:nvSpPr>
          <p:cNvPr id="75" name="부제목 2"/>
          <p:cNvSpPr>
            <a:spLocks noGrp="1"/>
          </p:cNvSpPr>
          <p:nvPr/>
        </p:nvSpPr>
        <p:spPr>
          <a:xfrm>
            <a:off x="7281234" y="1414918"/>
            <a:ext cx="42970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algn="r" defTabSz="914400">
              <a:lnSpc>
                <a:spcPct val="90000"/>
              </a:lnSpc>
              <a:spcBef>
                <a:spcPts val="1000"/>
              </a:spcBef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  <a:p>
            <a:pPr marL="199920" indent="-199920" algn="r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/>
            </a:pPr>
            <a:endParaRPr kumimoji="0" lang="en-US" altLang="ko-KR" sz="1400" b="0" i="0" u="none" strike="noStrike" kern="1200" cap="none" spc="0" normalizeH="0" baseline="0">
              <a:solidFill>
                <a:schemeClr val="dk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"/>
          <p:cNvSpPr/>
          <p:nvPr/>
        </p:nvSpPr>
        <p:spPr>
          <a:xfrm>
            <a:off x="5211399" y="2168060"/>
            <a:ext cx="2696225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78" name=""/>
          <p:cNvSpPr/>
          <p:nvPr/>
        </p:nvSpPr>
        <p:spPr>
          <a:xfrm>
            <a:off x="2503779" y="3030390"/>
            <a:ext cx="2703408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1" name=""/>
          <p:cNvSpPr/>
          <p:nvPr/>
        </p:nvSpPr>
        <p:spPr>
          <a:xfrm>
            <a:off x="2493244" y="3914373"/>
            <a:ext cx="2713784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4" name="직사각형 55"/>
          <p:cNvSpPr/>
          <p:nvPr/>
        </p:nvSpPr>
        <p:spPr>
          <a:xfrm>
            <a:off x="3044901" y="3029696"/>
            <a:ext cx="2163641" cy="23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컨텐츠 회의 후 기획안 </a:t>
            </a:r>
            <a:r>
              <a:rPr lang="en-US" altLang="ko-KR" sz="1000" b="1" i="1">
                <a:solidFill>
                  <a:srgbClr val="ff9999"/>
                </a:solidFill>
              </a:rPr>
              <a:t>,</a:t>
            </a:r>
            <a:r>
              <a:rPr lang="ko-KR" altLang="en-US" sz="1000" b="1" i="1">
                <a:solidFill>
                  <a:srgbClr val="ff9999"/>
                </a:solidFill>
              </a:rPr>
              <a:t>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수정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85" name="직사각형 55"/>
          <p:cNvSpPr/>
          <p:nvPr/>
        </p:nvSpPr>
        <p:spPr>
          <a:xfrm>
            <a:off x="5198254" y="2170861"/>
            <a:ext cx="2706272" cy="242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교수님들께 피드백을 받은 후 위기의 대회의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86" name="직사각형 55"/>
          <p:cNvSpPr/>
          <p:nvPr/>
        </p:nvSpPr>
        <p:spPr>
          <a:xfrm>
            <a:off x="5242088" y="6331313"/>
            <a:ext cx="3974320" cy="239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서브페이지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작업 및 회원 수정 및 최근 본 시술 </a:t>
            </a:r>
            <a:r>
              <a:rPr lang="en-US" altLang="ko-KR" sz="1000" b="1" i="1">
                <a:solidFill>
                  <a:srgbClr val="ff9999"/>
                </a:solidFill>
              </a:rPr>
              <a:t>JSP</a:t>
            </a:r>
            <a:r>
              <a:rPr lang="ko-KR" altLang="en-US" sz="1000" b="1" i="1">
                <a:solidFill>
                  <a:srgbClr val="ff9999"/>
                </a:solidFill>
              </a:rPr>
              <a:t> 작업     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88" name=""/>
          <p:cNvSpPr/>
          <p:nvPr/>
        </p:nvSpPr>
        <p:spPr>
          <a:xfrm>
            <a:off x="937327" y="630504"/>
            <a:ext cx="3498120" cy="935641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1015706" y="761567"/>
            <a:ext cx="10885497" cy="728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일정표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91" name=""/>
          <p:cNvSpPr/>
          <p:nvPr/>
        </p:nvSpPr>
        <p:spPr>
          <a:xfrm>
            <a:off x="6572517" y="3020776"/>
            <a:ext cx="1334705" cy="24121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2" name="직사각형 55"/>
          <p:cNvSpPr/>
          <p:nvPr/>
        </p:nvSpPr>
        <p:spPr>
          <a:xfrm>
            <a:off x="6563190" y="3024319"/>
            <a:ext cx="1357230" cy="240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기획안</a:t>
            </a:r>
            <a:r>
              <a:rPr lang="en-US" altLang="ko-KR" sz="1000" b="1" i="1">
                <a:solidFill>
                  <a:srgbClr val="ff9999"/>
                </a:solidFill>
              </a:rPr>
              <a:t>,</a:t>
            </a:r>
            <a:r>
              <a:rPr lang="ko-KR" altLang="en-US" sz="1000" b="1" i="1">
                <a:solidFill>
                  <a:srgbClr val="ff9999"/>
                </a:solidFill>
              </a:rPr>
              <a:t> </a:t>
            </a:r>
            <a:r>
              <a:rPr lang="en-US" altLang="ko-KR" sz="1000" b="1" i="1">
                <a:solidFill>
                  <a:srgbClr val="ff9999"/>
                </a:solidFill>
              </a:rPr>
              <a:t>html </a:t>
            </a:r>
            <a:r>
              <a:rPr lang="ko-KR" altLang="en-US" sz="1000" b="1" i="1">
                <a:solidFill>
                  <a:srgbClr val="ff9999"/>
                </a:solidFill>
              </a:rPr>
              <a:t>수정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93" name="직사각형 55"/>
          <p:cNvSpPr/>
          <p:nvPr/>
        </p:nvSpPr>
        <p:spPr>
          <a:xfrm>
            <a:off x="2478542" y="3918384"/>
            <a:ext cx="2712936" cy="24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000" b="1" i="1">
                <a:solidFill>
                  <a:srgbClr val="ff9999"/>
                </a:solidFill>
              </a:rPr>
              <a:t>발표를 위한 기획안 점검 및 발표준비</a:t>
            </a:r>
            <a:endParaRPr lang="ko-KR" altLang="en-US" sz="1000" b="1" i="1">
              <a:solidFill>
                <a:srgbClr val="ff9999"/>
              </a:solidFill>
            </a:endParaRPr>
          </a:p>
        </p:txBody>
      </p:sp>
      <p:sp>
        <p:nvSpPr>
          <p:cNvPr id="94" name=""/>
          <p:cNvSpPr/>
          <p:nvPr/>
        </p:nvSpPr>
        <p:spPr>
          <a:xfrm>
            <a:off x="5185771" y="3521995"/>
            <a:ext cx="400163" cy="3663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95" name="직사각형 55"/>
          <p:cNvSpPr/>
          <p:nvPr/>
        </p:nvSpPr>
        <p:spPr>
          <a:xfrm>
            <a:off x="5220443" y="3880107"/>
            <a:ext cx="1342797" cy="289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300" b="1" i="1">
                <a:solidFill>
                  <a:srgbClr val="ff0000"/>
                </a:solidFill>
              </a:rPr>
              <a:t>1</a:t>
            </a:r>
            <a:r>
              <a:rPr lang="ko-KR" altLang="en-US" sz="1300" b="1" i="1">
                <a:solidFill>
                  <a:srgbClr val="ff0000"/>
                </a:solidFill>
              </a:rPr>
              <a:t>차 심사</a:t>
            </a:r>
            <a:endParaRPr lang="ko-KR" altLang="en-US" sz="13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2" y="3068503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감사합니다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13736" y="1414918"/>
            <a:ext cx="10964527" cy="5767589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700" b="0" i="0" u="none" strike="noStrike" kern="1200" cap="none" spc="0" normalizeH="0" baseline="0">
              <a:solidFill>
                <a:srgbClr val="ff0000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기획의도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6" name="부제목 2"/>
          <p:cNvSpPr>
            <a:spLocks noGrp="1"/>
          </p:cNvSpPr>
          <p:nvPr/>
        </p:nvSpPr>
        <p:spPr>
          <a:xfrm>
            <a:off x="1042988" y="3673831"/>
            <a:ext cx="10106024" cy="2398711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endParaRPr kumimoji="0" lang="ko-KR" altLang="en-US" sz="2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시술명칭이 생소하고 명칭에 대한 설명이 부족</a:t>
            </a:r>
            <a:endParaRPr kumimoji="0" lang="ko-KR" altLang="en-US" sz="2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None/>
              <a:defRPr/>
            </a:pPr>
            <a:endParaRPr kumimoji="0" lang="ko-KR" altLang="en-US" sz="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정확한 시술에 대해 알기 위해선 전화 또는 방문 상담을 해야한다는 점</a:t>
            </a:r>
            <a:endParaRPr kumimoji="0" lang="ko-KR" altLang="en-US" sz="2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endParaRPr kumimoji="0" lang="ko-KR" altLang="en-US" sz="3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>
              <a:lnSpc>
                <a:spcPct val="140000"/>
              </a:lnSpc>
              <a:spcBef>
                <a:spcPts val="1000"/>
              </a:spcBef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그 불편함을 해소하고자 시술정보를 구체적으로 알기쉽게 제공</a:t>
            </a:r>
            <a:endParaRPr kumimoji="0" lang="ko-KR" altLang="en-US" sz="25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7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03282" y="1324503"/>
            <a:ext cx="5385434" cy="22473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864899" y="2613672"/>
            <a:ext cx="8462202" cy="192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피부 고민과 시술에 관심이 많은 </a:t>
            </a:r>
            <a:r>
              <a:rPr lang="ko-KR" altLang="en-US" sz="2300" b="1">
                <a:solidFill>
                  <a:srgbClr val="ff9999"/>
                </a:solidFill>
              </a:rPr>
              <a:t>20대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의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300" b="1">
                <a:solidFill>
                  <a:srgbClr val="ff9999"/>
                </a:solidFill>
              </a:rPr>
              <a:t>남녀</a:t>
            </a: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 모두가 주타겟층이며 가격 부담을 줄이기 위해 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저가와 중저가의 가격으로만 이루었다. 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000">
                <a:solidFill>
                  <a:prstClr val="black">
                    <a:lumMod val="75000"/>
                    <a:lumOff val="25000"/>
                  </a:prstClr>
                </a:solidFill>
              </a:rPr>
              <a:t>브랜드 이미지 또한 밝고 부드러운 이미지로 방향을 잡았다.</a:t>
            </a:r>
            <a:endParaRPr lang="ko-KR" altLang="en-US" sz="20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55"/>
          <p:cNvSpPr/>
          <p:nvPr/>
        </p:nvSpPr>
        <p:spPr>
          <a:xfrm>
            <a:off x="653251" y="610602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200" b="1" i="1">
                <a:solidFill>
                  <a:srgbClr val="ff9999"/>
                </a:solidFill>
              </a:rPr>
              <a:t>The Care</a:t>
            </a:r>
            <a:r>
              <a:rPr lang="ko-KR" altLang="en-US" sz="4200" b="1" i="1">
                <a:solidFill>
                  <a:srgbClr val="ff9999"/>
                </a:solidFill>
              </a:rPr>
              <a:t>의 타겟층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아이디 피부과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https://www.idskin.co.kr/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074729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275822" y="2040390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298285" y="2516515"/>
            <a:ext cx="5730493" cy="41357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페이지 안에서 제공하는 정보들이 많다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 상세 정보가 다양하고 명확하다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292151" y="3181730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00734" y="3671150"/>
            <a:ext cx="4777990" cy="55410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상세페이지에 시술정보를 자세하게 나열하여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어떤시술인지 정확하게 파악할 수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24701" y="4350870"/>
            <a:ext cx="4484914" cy="554105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 안에 예약버튼이 따로 없어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불편하다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8571" y="2065924"/>
            <a:ext cx="4812075" cy="2380737"/>
          </a:xfrm>
          <a:prstGeom prst="rect">
            <a:avLst/>
          </a:prstGeom>
        </p:spPr>
      </p:pic>
      <p:sp>
        <p:nvSpPr>
          <p:cNvPr id="84" name="부제목 2"/>
          <p:cNvSpPr>
            <a:spLocks noGrp="1"/>
          </p:cNvSpPr>
          <p:nvPr/>
        </p:nvSpPr>
        <p:spPr>
          <a:xfrm>
            <a:off x="6312455" y="4945920"/>
            <a:ext cx="4149970" cy="30289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대메뉴 이름이 생소해 시술을 찾기 어렵다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톡스앤필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http://www.toxnfill3.com/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663147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285347" y="2511029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334961" y="2866176"/>
            <a:ext cx="5730493" cy="7446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메인화면에 배너에 정보가 없다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카테고리별 시술이 잘 정렬 되어있다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292151" y="3752963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00733" y="4199877"/>
            <a:ext cx="3854064" cy="47707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여러 시술을 장바구니에 담아 한 번에 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예약할 수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15176" y="4786888"/>
            <a:ext cx="4484914" cy="41123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시술과정에 대한 정보가 부족하다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9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95374" y="2369574"/>
            <a:ext cx="4648199" cy="21188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gradFill>
          <a:gsLst>
            <a:gs pos="50000">
              <a:srgbClr val="b3acb3"/>
            </a:gs>
            <a:gs pos="50000">
              <a:srgbClr val="f8e9e8"/>
            </a:gs>
          </a:gsLst>
          <a:lin ang="66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2862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gradFill>
              <a:gsLst>
                <a:gs pos="50000">
                  <a:srgbClr val="efccca"/>
                </a:gs>
                <a:gs pos="50000">
                  <a:schemeClr val="bg1">
                    <a:lumMod val="85000"/>
                  </a:schemeClr>
                </a:gs>
              </a:gsLst>
              <a:lin ang="6600000" scaled="0"/>
            </a:gradFill>
          </a:ln>
          <a:effectLst>
            <a:outerShdw blurRad="431800" dist="241300" dir="5400000" sx="97000" sy="97000" algn="t" rotWithShape="0">
              <a:prstClr val="black">
                <a:alpha val="3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2800" b="1" i="1" kern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53251" y="677277"/>
            <a:ext cx="10885496" cy="720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200" b="1" i="1">
                <a:solidFill>
                  <a:srgbClr val="ff9999"/>
                </a:solidFill>
              </a:rPr>
              <a:t>벤치마킹 사이트 분석 및 비교</a:t>
            </a:r>
            <a:endParaRPr lang="ko-KR" altLang="en-US" sz="4200" b="1" i="1">
              <a:solidFill>
                <a:srgbClr val="ff9999"/>
              </a:solidFill>
            </a:endParaRPr>
          </a:p>
        </p:txBody>
      </p:sp>
      <p:sp>
        <p:nvSpPr>
          <p:cNvPr id="64" name="부제목 2"/>
          <p:cNvSpPr>
            <a:spLocks noGrp="1"/>
          </p:cNvSpPr>
          <p:nvPr/>
        </p:nvSpPr>
        <p:spPr>
          <a:xfrm>
            <a:off x="1086478" y="5174280"/>
            <a:ext cx="3417276" cy="693413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포에버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6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  <a:hlinkClick r:id="rId2"/>
              </a:rPr>
              <a:t>https://4-ever.co.kr/</a:t>
            </a:r>
            <a:endParaRPr kumimoji="0" lang="ko-KR" altLang="en-US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6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6321040" y="3634572"/>
            <a:ext cx="4244315" cy="0"/>
          </a:xfrm>
          <a:prstGeom prst="line">
            <a:avLst/>
          </a:prstGeom>
          <a:ln>
            <a:solidFill>
              <a:srgbClr val="b3ac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부제목 2"/>
          <p:cNvSpPr>
            <a:spLocks noGrp="1"/>
          </p:cNvSpPr>
          <p:nvPr/>
        </p:nvSpPr>
        <p:spPr>
          <a:xfrm>
            <a:off x="6313922" y="2539604"/>
            <a:ext cx="936590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특징</a:t>
            </a: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4" name="부제목 2"/>
          <p:cNvSpPr>
            <a:spLocks noGrp="1"/>
          </p:cNvSpPr>
          <p:nvPr/>
        </p:nvSpPr>
        <p:spPr>
          <a:xfrm>
            <a:off x="6315912" y="3056676"/>
            <a:ext cx="3882642" cy="744647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상세페이지에 사용되는 기구의 소개와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효과가 잘 명시되어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5" name="부제목 2"/>
          <p:cNvSpPr>
            <a:spLocks noGrp="1"/>
          </p:cNvSpPr>
          <p:nvPr/>
        </p:nvSpPr>
        <p:spPr>
          <a:xfrm>
            <a:off x="6330251" y="3714863"/>
            <a:ext cx="1177332" cy="49453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indent="0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장단점</a:t>
            </a: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en-US" altLang="ko-KR" sz="22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6" name="부제목 2"/>
          <p:cNvSpPr>
            <a:spLocks noGrp="1"/>
          </p:cNvSpPr>
          <p:nvPr/>
        </p:nvSpPr>
        <p:spPr>
          <a:xfrm>
            <a:off x="6329308" y="4533252"/>
            <a:ext cx="3854064" cy="59137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소개페이지에 회사소개와 관련없는 이벤트 내용이 포함되어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 </a:t>
            </a: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  <a:p>
            <a:pPr marL="0" indent="0" defTabSz="914400" rtl="0" eaLnBrk="1" latinLnBrk="1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sp>
        <p:nvSpPr>
          <p:cNvPr id="77" name="부제목 2"/>
          <p:cNvSpPr>
            <a:spLocks noGrp="1"/>
          </p:cNvSpPr>
          <p:nvPr/>
        </p:nvSpPr>
        <p:spPr>
          <a:xfrm>
            <a:off x="6343751" y="4196338"/>
            <a:ext cx="4484914" cy="41123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indent="0" defTabSz="914400" rtl="0" eaLnBrk="1" latinLnBrk="1" hangingPunct="1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탑바가 알아보기 쉽게 정렬되어 있다</a:t>
            </a:r>
            <a:r>
              <a:rPr kumimoji="0" lang="en-US" altLang="ko-KR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.</a:t>
            </a:r>
            <a:endParaRPr kumimoji="0" lang="en-US" altLang="ko-KR" sz="1700" b="0" i="0" u="none" strike="noStrike" kern="1200" cap="none" spc="0" normalizeH="0" baseline="0">
              <a:solidFill>
                <a:schemeClr val="tx1"/>
              </a:solidFill>
              <a:latin typeface="1훈정글북 Regular"/>
              <a:ea typeface="1훈정글북 Regular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0075" y="1976337"/>
            <a:ext cx="5495924" cy="728044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2475" y="2872415"/>
            <a:ext cx="5238749" cy="1738889"/>
          </a:xfrm>
          <a:prstGeom prst="rect">
            <a:avLst/>
          </a:prstGeom>
        </p:spPr>
      </p:pic>
      <p:sp>
        <p:nvSpPr>
          <p:cNvPr id="92" name=""/>
          <p:cNvSpPr txBox="1"/>
          <p:nvPr/>
        </p:nvSpPr>
        <p:spPr>
          <a:xfrm>
            <a:off x="6315074" y="4992052"/>
            <a:ext cx="3600450" cy="59721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kumimoji="0" lang="ko-KR" altLang="en-US" sz="1700" b="0" i="0" u="none" strike="noStrike" kern="1200" cap="none" spc="0" normalizeH="0" baseline="0">
                <a:solidFill>
                  <a:schemeClr val="tx1"/>
                </a:solidFill>
                <a:latin typeface="1훈정글북 Regular"/>
                <a:ea typeface="1훈정글북 Regular"/>
              </a:rPr>
              <a:t>시술에 대한 이미지가 어떠한 시술인지 판단하기 어렵다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147483647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2113</ep:Words>
  <ep:PresentationFormat>와이드스크린</ep:PresentationFormat>
  <ep:Paragraphs>688</ep:Paragraphs>
  <ep:Slides>45</ep:Slides>
  <ep:Notes>3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45</vt:i4>
      </vt:variant>
    </vt:vector>
  </ep:HeadingPairs>
  <ep:TitlesOfParts>
    <vt:vector size="47" baseType="lpstr">
      <vt:lpstr>7_Office 테마</vt:lpstr>
      <vt:lpstr>18_Office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2021-03-15T01:16:55.000</dcterms:created>
  <dc:creator>조현석</dc:creator>
  <cp:lastModifiedBy>gayul</cp:lastModifiedBy>
  <dcterms:modified xsi:type="dcterms:W3CDTF">2022-03-15T16:00:10.267</dcterms:modified>
  <cp:revision>409</cp:revision>
  <dc:title>PowerPoint 프레젠테이션</dc:title>
  <cp:version>1000.0000.01</cp:version>
</cp:coreProperties>
</file>